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9" r:id="rId4"/>
    <p:sldId id="262" r:id="rId5"/>
    <p:sldId id="259" r:id="rId6"/>
    <p:sldId id="286" r:id="rId7"/>
    <p:sldId id="278" r:id="rId8"/>
    <p:sldId id="263" r:id="rId9"/>
    <p:sldId id="268" r:id="rId10"/>
    <p:sldId id="272" r:id="rId11"/>
    <p:sldId id="273" r:id="rId12"/>
    <p:sldId id="279" r:id="rId13"/>
    <p:sldId id="28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A47860-B5B6-4EAB-B4FF-2BF62A87FC02}">
  <a:tblStyle styleId="{D6A47860-B5B6-4EAB-B4FF-2BF62A87FC0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1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7" y="1711200"/>
            <a:ext cx="2276399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8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09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‹nr.›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hyperlink" Target="mailto:marko.ylikulju@student.ap.be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hyperlink" Target="#slide=id.g35ed75ccf_0141"/><Relationship Id="rId5" Type="http://schemas.openxmlformats.org/officeDocument/2006/relationships/hyperlink" Target="http://www.slidescarnival.com/help-use-presentation-template" TargetMode="External"/><Relationship Id="rId6" Type="http://schemas.openxmlformats.org/officeDocument/2006/relationships/hyperlink" Target="http://creativecommons.org/licenses/by/4.0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hyperlink" Target="http://localhost:8080/" TargetMode="External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457199" y="3509729"/>
            <a:ext cx="520743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sz="6600" dirty="0" smtClean="0"/>
              <a:t>FinHeartBel</a:t>
            </a:r>
            <a:endParaRPr lang="en" sz="6600" dirty="0"/>
          </a:p>
        </p:txBody>
      </p:sp>
      <p:sp>
        <p:nvSpPr>
          <p:cNvPr id="2" name="Tekstvak 1"/>
          <p:cNvSpPr txBox="1"/>
          <p:nvPr/>
        </p:nvSpPr>
        <p:spPr>
          <a:xfrm>
            <a:off x="3310127" y="4669529"/>
            <a:ext cx="425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Marko, Nathan &amp; Mo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 idx="4294967295"/>
          </p:nvPr>
        </p:nvSpPr>
        <p:spPr>
          <a:xfrm>
            <a:off x="457200" y="1109549"/>
            <a:ext cx="2834640" cy="5050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cxnSp>
        <p:nvCxnSpPr>
          <p:cNvPr id="203" name="Shape 203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4" name="Shape 204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28580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676789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5496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Measurements with device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036100" y="2266951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Diagnose online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792850" y="2266953"/>
            <a:ext cx="1562700" cy="16145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Analyze with our algorithm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REVIEW SOME CONCEPTS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gold, butter and ripe lemons. In the spectrum of visible light, yellow is found between green and orange.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colour of the clear sky and the deep sea. It is located between violet and green on the optical spectrum.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3"/>
          </p:nvPr>
        </p:nvSpPr>
        <p:spPr>
          <a:xfrm>
            <a:off x="3626299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7200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gold, butter and ripe lemons. In the spectrum of visible light, yellow is found between green and orange.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2"/>
          </p:nvPr>
        </p:nvSpPr>
        <p:spPr>
          <a:xfrm>
            <a:off x="2041749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colour of the clear sky and the deep sea. It is located between violet and green on the optical spectrum.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3"/>
          </p:nvPr>
        </p:nvSpPr>
        <p:spPr>
          <a:xfrm>
            <a:off x="3626299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270" name="Shape 270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You can </a:t>
            </a:r>
            <a:r>
              <a:rPr lang="nl-BE" dirty="0" smtClean="0"/>
              <a:t>contact us:</a:t>
            </a:r>
            <a:endParaRPr lang="en" dirty="0"/>
          </a:p>
          <a:p>
            <a:r>
              <a:rPr lang="nl-BE" dirty="0" smtClean="0"/>
              <a:t> </a:t>
            </a:r>
            <a:r>
              <a:rPr lang="nl-BE" dirty="0" smtClean="0">
                <a:solidFill>
                  <a:schemeClr val="bg1"/>
                </a:solidFill>
              </a:rPr>
              <a:t>nathan.aertgeerts@student.ap.be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smtClean="0">
                <a:solidFill>
                  <a:schemeClr val="bg1"/>
                </a:solidFill>
              </a:rPr>
              <a:t>mo.bouzim@student.ap.be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smtClean="0">
                <a:solidFill>
                  <a:schemeClr val="bg1"/>
                </a:solidFill>
              </a:rPr>
              <a:t>t5ylma01@students.oamk.fi</a:t>
            </a:r>
            <a:endParaRPr lang="en" dirty="0" smtClean="0">
              <a:solidFill>
                <a:schemeClr val="bg1"/>
              </a:solidFill>
              <a:hlinkClick r:id="rId4"/>
            </a:endParaRPr>
          </a:p>
          <a:p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8" name="Shape 276"/>
          <p:cNvSpPr txBox="1">
            <a:spLocks/>
          </p:cNvSpPr>
          <p:nvPr/>
        </p:nvSpPr>
        <p:spPr>
          <a:xfrm>
            <a:off x="609600" y="11372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mtClean="0"/>
              <a:t>CREDITS</a:t>
            </a:r>
            <a:endParaRPr lang="en"/>
          </a:p>
        </p:txBody>
      </p:sp>
      <p:sp>
        <p:nvSpPr>
          <p:cNvPr id="9" name="Shape 277"/>
          <p:cNvSpPr txBox="1">
            <a:spLocks/>
          </p:cNvSpPr>
          <p:nvPr/>
        </p:nvSpPr>
        <p:spPr>
          <a:xfrm>
            <a:off x="609599" y="1867522"/>
            <a:ext cx="4943959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en" dirty="0" smtClean="0"/>
              <a:t>Special thanks to all the people who </a:t>
            </a:r>
            <a:r>
              <a:rPr lang="nl-BE" dirty="0" smtClean="0"/>
              <a:t>helped making this possible</a:t>
            </a:r>
            <a:r>
              <a:rPr lang="en" dirty="0" smtClean="0"/>
              <a:t>:</a:t>
            </a:r>
          </a:p>
          <a:p>
            <a:pPr marL="457200" indent="-228600"/>
            <a:r>
              <a:rPr lang="nl-BE" dirty="0" smtClean="0"/>
              <a:t>Tom &amp; Luc Peeters</a:t>
            </a:r>
          </a:p>
          <a:p>
            <a:pPr marL="457200" indent="-228600"/>
            <a:r>
              <a:rPr lang="nl-BE" dirty="0" smtClean="0"/>
              <a:t>Pekka Alaluukas &amp; Jaakko Kaski</a:t>
            </a:r>
          </a:p>
          <a:p>
            <a:pPr marL="457200" indent="-228600"/>
            <a:r>
              <a:rPr lang="nl-BE" dirty="0" smtClean="0"/>
              <a:t>Marko &amp; Veli-Pekka, Nathan &amp; Mo</a:t>
            </a:r>
            <a:endParaRPr lang="en" u="sng" dirty="0"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69" name="Shape 69"/>
          <p:cNvSpPr txBox="1">
            <a:spLocks noGrp="1"/>
          </p:cNvSpPr>
          <p:nvPr>
            <p:ph type="body" idx="2"/>
          </p:nvPr>
        </p:nvSpPr>
        <p:spPr>
          <a:xfrm>
            <a:off x="2870550" y="1825875"/>
            <a:ext cx="2436900" cy="164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EDIT IN POWERPOINT®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Click on the button under the presentation preview that says "Download as PowerPoint template". You will get a .pptx file that you can edit in PowerPoint.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Remember to download and install the fonts used in this presentation (you’ll find the links to the font files needed in the </a:t>
            </a:r>
            <a:r>
              <a:rPr lang="en" sz="1000" u="sng">
                <a:hlinkClick r:id="rId4"/>
              </a:rPr>
              <a:t>Presentation design slide</a:t>
            </a:r>
            <a:r>
              <a:rPr lang="en" sz="1000"/>
              <a:t>)</a:t>
            </a:r>
          </a:p>
          <a:p>
            <a:pPr lvl="0" rtl="0">
              <a:spcBef>
                <a:spcPts val="0"/>
              </a:spcBef>
              <a:buNone/>
            </a:pPr>
            <a:endParaRPr sz="1000" b="1"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57200" y="4166525"/>
            <a:ext cx="6969600" cy="41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More info on how to use this template at </a:t>
            </a:r>
            <a:r>
              <a:rPr lang="en" sz="1000" b="1" u="sng">
                <a:hlinkClick r:id="rId5"/>
              </a:rPr>
              <a:t>www.slidescarnival.com/help-use-presentation-template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This template is free to use under </a:t>
            </a:r>
            <a:r>
              <a:rPr lang="en" sz="1000" u="sng">
                <a:hlinkClick r:id="rId6"/>
              </a:rPr>
              <a:t>Creative Commons Attribution license</a:t>
            </a:r>
            <a:r>
              <a:rPr lang="en" sz="1000"/>
              <a:t>. You can keep the Credits slide or mention SlidesCarnival and other resources used in a slide footer.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825875"/>
            <a:ext cx="2276400" cy="1649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Click on the button under the presentation preview that says "Use as Google Slides Theme".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You have to be signed in to your Google account.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/>
          </a:p>
          <a:p>
            <a:pPr lvl="0">
              <a:spcBef>
                <a:spcPts val="0"/>
              </a:spcBef>
              <a:buNone/>
            </a:pP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920549" y="1089824"/>
            <a:ext cx="7508081" cy="358791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2653362" y="42518"/>
            <a:ext cx="4042453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smtClean="0"/>
              <a:t>Shocking Facts all around the world</a:t>
            </a:r>
            <a:endParaRPr lang="en" dirty="0"/>
          </a:p>
        </p:txBody>
      </p:sp>
      <p:sp>
        <p:nvSpPr>
          <p:cNvPr id="171" name="Shape 171"/>
          <p:cNvSpPr/>
          <p:nvPr/>
        </p:nvSpPr>
        <p:spPr>
          <a:xfrm>
            <a:off x="3484500" y="750786"/>
            <a:ext cx="2459100" cy="181902"/>
          </a:xfrm>
          <a:prstGeom prst="wedgeRectCallout">
            <a:avLst>
              <a:gd name="adj1" fmla="val -14933"/>
              <a:gd name="adj2" fmla="val 163576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 smtClean="0">
                <a:solidFill>
                  <a:schemeClr val="bg1"/>
                </a:solidFill>
              </a:rPr>
              <a:t>1 out of 18 has Cardiac Arrhythmia worldwide.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12" name="Shape 171"/>
          <p:cNvSpPr/>
          <p:nvPr/>
        </p:nvSpPr>
        <p:spPr>
          <a:xfrm flipH="1">
            <a:off x="173766" y="2611647"/>
            <a:ext cx="1499586" cy="908794"/>
          </a:xfrm>
          <a:prstGeom prst="wedgeRectCallout">
            <a:avLst>
              <a:gd name="adj1" fmla="val -66441"/>
              <a:gd name="adj2" fmla="val -106236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Approximately 500.000 Americans die every year from a heart disease</a:t>
            </a:r>
            <a:r>
              <a:rPr lang="en-US" sz="800" b="1" dirty="0" smtClean="0">
                <a:solidFill>
                  <a:schemeClr val="bg1"/>
                </a:solidFill>
              </a:rPr>
              <a:t>, Cardiac Arrhythmia</a:t>
            </a:r>
            <a:r>
              <a:rPr lang="en-US" sz="800" b="1" dirty="0" smtClean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 causes the majority of that.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4" name="Shape 171"/>
          <p:cNvSpPr/>
          <p:nvPr/>
        </p:nvSpPr>
        <p:spPr>
          <a:xfrm>
            <a:off x="2458930" y="1996929"/>
            <a:ext cx="1638241" cy="614718"/>
          </a:xfrm>
          <a:prstGeom prst="wedgeRectCallout">
            <a:avLst>
              <a:gd name="adj1" fmla="val 70465"/>
              <a:gd name="adj2" fmla="val -69963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nl-NL" sz="800" b="1" dirty="0" err="1">
                <a:solidFill>
                  <a:schemeClr val="bg1"/>
                </a:solidFill>
              </a:rPr>
              <a:t>Cardiovascular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err="1">
                <a:solidFill>
                  <a:schemeClr val="bg1"/>
                </a:solidFill>
              </a:rPr>
              <a:t>diseases</a:t>
            </a:r>
            <a:r>
              <a:rPr lang="nl-NL" sz="800" b="1" dirty="0">
                <a:solidFill>
                  <a:schemeClr val="bg1"/>
                </a:solidFill>
              </a:rPr>
              <a:t> are </a:t>
            </a:r>
            <a:r>
              <a:rPr lang="nl-NL" sz="800" b="1" dirty="0" err="1">
                <a:solidFill>
                  <a:schemeClr val="bg1"/>
                </a:solidFill>
              </a:rPr>
              <a:t>the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err="1">
                <a:solidFill>
                  <a:schemeClr val="bg1"/>
                </a:solidFill>
              </a:rPr>
              <a:t>leading</a:t>
            </a:r>
            <a:r>
              <a:rPr lang="nl-NL" sz="800" b="1" dirty="0">
                <a:solidFill>
                  <a:schemeClr val="bg1"/>
                </a:solidFill>
              </a:rPr>
              <a:t> </a:t>
            </a:r>
            <a:r>
              <a:rPr lang="nl-NL" sz="800" b="1" dirty="0" err="1" smtClean="0">
                <a:solidFill>
                  <a:schemeClr val="bg1"/>
                </a:solidFill>
              </a:rPr>
              <a:t>cause</a:t>
            </a:r>
            <a:r>
              <a:rPr lang="nl-NL" sz="800" b="1" dirty="0" smtClean="0">
                <a:solidFill>
                  <a:schemeClr val="bg1"/>
                </a:solidFill>
              </a:rPr>
              <a:t> </a:t>
            </a:r>
            <a:r>
              <a:rPr lang="nl-NL" sz="800" b="1" dirty="0">
                <a:solidFill>
                  <a:schemeClr val="bg1"/>
                </a:solidFill>
              </a:rPr>
              <a:t>o</a:t>
            </a:r>
            <a:r>
              <a:rPr lang="nl-NL" sz="800" b="1" dirty="0" smtClean="0">
                <a:solidFill>
                  <a:schemeClr val="bg1"/>
                </a:solidFill>
              </a:rPr>
              <a:t>f </a:t>
            </a:r>
            <a:r>
              <a:rPr lang="nl-NL" sz="800" b="1" dirty="0" err="1" smtClean="0">
                <a:solidFill>
                  <a:schemeClr val="bg1"/>
                </a:solidFill>
              </a:rPr>
              <a:t>death</a:t>
            </a:r>
            <a:r>
              <a:rPr lang="nl-NL" sz="800" b="1" dirty="0" smtClean="0">
                <a:solidFill>
                  <a:schemeClr val="bg1"/>
                </a:solidFill>
              </a:rPr>
              <a:t> in </a:t>
            </a:r>
            <a:r>
              <a:rPr lang="nl-NL" sz="800" b="1" dirty="0" err="1">
                <a:solidFill>
                  <a:schemeClr val="bg1"/>
                </a:solidFill>
              </a:rPr>
              <a:t>the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smtClean="0">
                <a:solidFill>
                  <a:schemeClr val="bg1"/>
                </a:solidFill>
              </a:rPr>
              <a:t>EU.</a:t>
            </a:r>
          </a:p>
          <a:p>
            <a:pPr lvl="0"/>
            <a:r>
              <a:rPr lang="nl-NL" sz="800" b="1" dirty="0" smtClean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(2013 = 37,5%)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" name="Shape 171"/>
          <p:cNvSpPr/>
          <p:nvPr/>
        </p:nvSpPr>
        <p:spPr>
          <a:xfrm>
            <a:off x="5041710" y="4158794"/>
            <a:ext cx="1459674" cy="514856"/>
          </a:xfrm>
          <a:prstGeom prst="wedgeRectCallout">
            <a:avLst>
              <a:gd name="adj1" fmla="val -66428"/>
              <a:gd name="adj2" fmla="val -131111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 smtClean="0">
                <a:solidFill>
                  <a:schemeClr val="bg1"/>
                </a:solidFill>
              </a:rPr>
              <a:t>18% of all deaths in South Africa are cause by Cardiovascular diseases.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6" name="Shape 171"/>
          <p:cNvSpPr/>
          <p:nvPr/>
        </p:nvSpPr>
        <p:spPr>
          <a:xfrm>
            <a:off x="7468881" y="2304288"/>
            <a:ext cx="1459674" cy="514856"/>
          </a:xfrm>
          <a:prstGeom prst="wedgeRectCallout">
            <a:avLst>
              <a:gd name="adj1" fmla="val -128446"/>
              <a:gd name="adj2" fmla="val -147095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 smtClean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Heart disease is the number 1 death cause in Russia.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457200" y="2726350"/>
            <a:ext cx="37602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4200" dirty="0" smtClean="0"/>
              <a:t>The Idea</a:t>
            </a:r>
            <a:endParaRPr lang="en" sz="4200" dirty="0"/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4294967295"/>
          </p:nvPr>
        </p:nvSpPr>
        <p:spPr>
          <a:xfrm>
            <a:off x="457200" y="3868751"/>
            <a:ext cx="448056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 smtClean="0"/>
              <a:t>Inform people in advance and offer them a simple solution. Keeping track of their health with FinHeartBel.</a:t>
            </a:r>
            <a:endParaRPr lang="en" dirty="0"/>
          </a:p>
        </p:txBody>
      </p:sp>
      <p:grpSp>
        <p:nvGrpSpPr>
          <p:cNvPr id="106" name="Shape 106"/>
          <p:cNvGrpSpPr/>
          <p:nvPr/>
        </p:nvGrpSpPr>
        <p:grpSpPr>
          <a:xfrm>
            <a:off x="1005900" y="756007"/>
            <a:ext cx="1347989" cy="1347990"/>
            <a:chOff x="6643075" y="3664250"/>
            <a:chExt cx="407950" cy="407975"/>
          </a:xfrm>
        </p:grpSpPr>
        <p:sp>
          <p:nvSpPr>
            <p:cNvPr id="107" name="Shape 10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9" name="Shape 109"/>
          <p:cNvGrpSpPr/>
          <p:nvPr/>
        </p:nvGrpSpPr>
        <p:grpSpPr>
          <a:xfrm rot="21012515">
            <a:off x="926817" y="2279455"/>
            <a:ext cx="554212" cy="554181"/>
            <a:chOff x="576250" y="4319400"/>
            <a:chExt cx="442075" cy="442050"/>
          </a:xfrm>
        </p:grpSpPr>
        <p:sp>
          <p:nvSpPr>
            <p:cNvPr id="110" name="Shape 11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4" name="Shape 114"/>
          <p:cNvSpPr/>
          <p:nvPr/>
        </p:nvSpPr>
        <p:spPr>
          <a:xfrm>
            <a:off x="683418" y="1067204"/>
            <a:ext cx="210696" cy="20118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2697418">
            <a:off x="2071890" y="2097186"/>
            <a:ext cx="319833" cy="30538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324915" y="1922839"/>
            <a:ext cx="128094" cy="12238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1279858">
            <a:off x="537438" y="1674034"/>
            <a:ext cx="128071" cy="12238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0" y="-103978"/>
            <a:ext cx="2889504" cy="99094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3200" dirty="0" smtClean="0"/>
              <a:t>Hardware</a:t>
            </a:r>
            <a:endParaRPr lang="en" sz="3200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5" name="Kuva 8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11047" r="7738" b="4858"/>
          <a:stretch/>
        </p:blipFill>
        <p:spPr>
          <a:xfrm>
            <a:off x="2057400" y="0"/>
            <a:ext cx="7086600" cy="5140844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205901" y="1101257"/>
            <a:ext cx="1535224" cy="512913"/>
            <a:chOff x="2018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4" name="Afgeronde rechthoek 23"/>
            <p:cNvSpPr/>
            <p:nvPr/>
          </p:nvSpPr>
          <p:spPr>
            <a:xfrm>
              <a:off x="2018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fgeronde rechthoek 5"/>
            <p:cNvSpPr/>
            <p:nvPr/>
          </p:nvSpPr>
          <p:spPr>
            <a:xfrm>
              <a:off x="50226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err="1" smtClean="0"/>
                <a:t>Amplifier</a:t>
              </a:r>
              <a:endParaRPr lang="fi-FI" sz="1500" kern="1200" dirty="0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205901" y="1682475"/>
            <a:ext cx="1535224" cy="488671"/>
            <a:chOff x="1276849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2" name="Afgeronde rechthoek 21"/>
            <p:cNvSpPr/>
            <p:nvPr/>
          </p:nvSpPr>
          <p:spPr>
            <a:xfrm>
              <a:off x="1276849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fgeronde rechthoek 7"/>
            <p:cNvSpPr/>
            <p:nvPr/>
          </p:nvSpPr>
          <p:spPr>
            <a:xfrm>
              <a:off x="1325057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smtClean="0"/>
                <a:t>Filter</a:t>
              </a:r>
              <a:endParaRPr lang="fi-FI" sz="1500" kern="1200" dirty="0"/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205901" y="2227162"/>
            <a:ext cx="1535224" cy="594360"/>
            <a:chOff x="2551681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0" name="Afgeronde rechthoek 19"/>
            <p:cNvSpPr/>
            <p:nvPr/>
          </p:nvSpPr>
          <p:spPr>
            <a:xfrm>
              <a:off x="2551681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fgeronde rechthoek 9"/>
            <p:cNvSpPr/>
            <p:nvPr/>
          </p:nvSpPr>
          <p:spPr>
            <a:xfrm>
              <a:off x="2599889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err="1" smtClean="0"/>
                <a:t>Raise</a:t>
              </a:r>
              <a:r>
                <a:rPr lang="fi-FI" sz="1500" b="0" i="0" kern="1200" dirty="0" smtClean="0"/>
                <a:t> of </a:t>
              </a:r>
              <a:r>
                <a:rPr lang="fi-FI" sz="1500" b="0" i="0" kern="1200" dirty="0" err="1" smtClean="0"/>
                <a:t>voltage</a:t>
              </a:r>
              <a:r>
                <a:rPr lang="fi-FI" sz="1500" b="0" i="0" kern="1200" dirty="0" smtClean="0"/>
                <a:t> </a:t>
              </a:r>
              <a:r>
                <a:rPr lang="fi-FI" sz="1500" b="0" i="0" kern="1200" dirty="0" err="1" smtClean="0"/>
                <a:t>level</a:t>
              </a:r>
              <a:endParaRPr lang="fi-FI" sz="1500" kern="12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205901" y="2879898"/>
            <a:ext cx="1535224" cy="493776"/>
            <a:chOff x="3826512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8" name="Afgeronde rechthoek 17"/>
            <p:cNvSpPr/>
            <p:nvPr/>
          </p:nvSpPr>
          <p:spPr>
            <a:xfrm>
              <a:off x="3826512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fgeronde rechthoek 11"/>
            <p:cNvSpPr/>
            <p:nvPr/>
          </p:nvSpPr>
          <p:spPr>
            <a:xfrm>
              <a:off x="3874720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smtClean="0"/>
                <a:t>RC </a:t>
              </a:r>
              <a:r>
                <a:rPr lang="fi-FI" sz="1500" b="0" i="0" kern="1200" dirty="0" err="1" smtClean="0"/>
                <a:t>filter</a:t>
              </a:r>
              <a:endParaRPr lang="fi-FI" sz="1500" kern="1200" dirty="0"/>
            </a:p>
          </p:txBody>
        </p:sp>
      </p:grpSp>
      <p:grpSp>
        <p:nvGrpSpPr>
          <p:cNvPr id="12" name="Groeperen 11"/>
          <p:cNvGrpSpPr/>
          <p:nvPr/>
        </p:nvGrpSpPr>
        <p:grpSpPr>
          <a:xfrm>
            <a:off x="205901" y="3432050"/>
            <a:ext cx="1535224" cy="499870"/>
            <a:chOff x="5101344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6" name="Afgeronde rechthoek 15"/>
            <p:cNvSpPr/>
            <p:nvPr/>
          </p:nvSpPr>
          <p:spPr>
            <a:xfrm>
              <a:off x="5101344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fgeronde rechthoek 13"/>
            <p:cNvSpPr/>
            <p:nvPr/>
          </p:nvSpPr>
          <p:spPr>
            <a:xfrm>
              <a:off x="5149552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smtClean="0"/>
                <a:t>A/D </a:t>
              </a:r>
              <a:r>
                <a:rPr lang="fi-FI" sz="1500" b="0" i="0" kern="1200" dirty="0" err="1" smtClean="0"/>
                <a:t>conversion</a:t>
              </a:r>
              <a:endParaRPr lang="fi-FI" sz="1500" kern="1200" dirty="0"/>
            </a:p>
          </p:txBody>
        </p:sp>
      </p:grpSp>
      <p:grpSp>
        <p:nvGrpSpPr>
          <p:cNvPr id="13" name="Groeperen 12"/>
          <p:cNvGrpSpPr/>
          <p:nvPr/>
        </p:nvGrpSpPr>
        <p:grpSpPr>
          <a:xfrm>
            <a:off x="205901" y="3990296"/>
            <a:ext cx="1535224" cy="463219"/>
            <a:chOff x="6376176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4" name="Afgeronde rechthoek 13"/>
            <p:cNvSpPr/>
            <p:nvPr/>
          </p:nvSpPr>
          <p:spPr>
            <a:xfrm>
              <a:off x="6376176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fgeronde rechthoek 15"/>
            <p:cNvSpPr/>
            <p:nvPr/>
          </p:nvSpPr>
          <p:spPr>
            <a:xfrm>
              <a:off x="6424384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smtClean="0"/>
                <a:t>SD card</a:t>
              </a:r>
              <a:endParaRPr lang="fi-FI" sz="1500" kern="1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Kuva 5"/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753" r="3389" b="5678"/>
          <a:stretch/>
        </p:blipFill>
        <p:spPr>
          <a:xfrm>
            <a:off x="373503" y="183652"/>
            <a:ext cx="8420848" cy="4799106"/>
          </a:xfrm>
          <a:prstGeom prst="rect">
            <a:avLst/>
          </a:prstGeo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11000"/>
                  <a:lumMod val="74000"/>
                  <a:lumOff val="26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42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3476024" y="614401"/>
            <a:ext cx="5028437" cy="391469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3686445" y="822288"/>
            <a:ext cx="4607699" cy="29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987014" y="1530748"/>
            <a:ext cx="2383800" cy="20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 smtClean="0"/>
              <a:t>Demonstration</a:t>
            </a:r>
            <a:endParaRPr lang="en" dirty="0"/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48771" y="614401"/>
            <a:ext cx="2916936" cy="747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4000" dirty="0" smtClean="0"/>
              <a:t>FinHeartBel</a:t>
            </a:r>
            <a:endParaRPr lang="en" sz="4000" dirty="0"/>
          </a:p>
        </p:txBody>
      </p:sp>
      <p:pic>
        <p:nvPicPr>
          <p:cNvPr id="2" name="Afbeelding 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07" y="822288"/>
            <a:ext cx="4587338" cy="2881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01"/>
          <p:cNvSpPr txBox="1">
            <a:spLocks noGrp="1"/>
          </p:cNvSpPr>
          <p:nvPr>
            <p:ph type="title" idx="4294967295"/>
          </p:nvPr>
        </p:nvSpPr>
        <p:spPr>
          <a:xfrm>
            <a:off x="457200" y="1109549"/>
            <a:ext cx="2834640" cy="5050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OUR PROCESS IS </a:t>
            </a:r>
            <a:r>
              <a:rPr lang="en" dirty="0" smtClean="0"/>
              <a:t>EASY</a:t>
            </a:r>
            <a:r>
              <a:rPr lang="nl-BE" smtClean="0"/>
              <a:t> </a:t>
            </a:r>
            <a:endParaRPr lang="en"/>
          </a:p>
        </p:txBody>
      </p:sp>
      <p:sp>
        <p:nvSpPr>
          <p:cNvPr id="10" name="Shape 20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8</a:t>
            </a:r>
            <a:endParaRPr lang="en" dirty="0"/>
          </a:p>
        </p:txBody>
      </p:sp>
      <p:cxnSp>
        <p:nvCxnSpPr>
          <p:cNvPr id="11" name="Shape 203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04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05"/>
          <p:cNvSpPr/>
          <p:nvPr/>
        </p:nvSpPr>
        <p:spPr>
          <a:xfrm>
            <a:off x="228580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06"/>
          <p:cNvSpPr/>
          <p:nvPr/>
        </p:nvSpPr>
        <p:spPr>
          <a:xfrm>
            <a:off x="676789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207"/>
          <p:cNvSpPr/>
          <p:nvPr/>
        </p:nvSpPr>
        <p:spPr>
          <a:xfrm>
            <a:off x="15496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Measurements with device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6" name="Shape 208"/>
          <p:cNvSpPr/>
          <p:nvPr/>
        </p:nvSpPr>
        <p:spPr>
          <a:xfrm>
            <a:off x="6036100" y="2266951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Diagnose online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" name="Shape 209"/>
          <p:cNvSpPr/>
          <p:nvPr/>
        </p:nvSpPr>
        <p:spPr>
          <a:xfrm>
            <a:off x="3792850" y="2266953"/>
            <a:ext cx="1562700" cy="16145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Analyze with our algorithm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AND TABLES TO COMPARE DATA</a:t>
            </a:r>
          </a:p>
        </p:txBody>
      </p:sp>
      <p:graphicFrame>
        <p:nvGraphicFramePr>
          <p:cNvPr id="163" name="Shape 163"/>
          <p:cNvGraphicFramePr/>
          <p:nvPr/>
        </p:nvGraphicFramePr>
        <p:xfrm>
          <a:off x="549800" y="1884781"/>
          <a:ext cx="3316300" cy="2574900"/>
        </p:xfrm>
        <a:graphic>
          <a:graphicData uri="http://schemas.openxmlformats.org/drawingml/2006/table">
            <a:tbl>
              <a:tblPr>
                <a:noFill/>
                <a:tableStyleId>{D6A47860-B5B6-4EAB-B4FF-2BF62A87FC02}</a:tableStyleId>
              </a:tblPr>
              <a:tblGrid>
                <a:gridCol w="829075"/>
                <a:gridCol w="829075"/>
                <a:gridCol w="829075"/>
                <a:gridCol w="829075"/>
              </a:tblGrid>
              <a:tr h="6437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Varela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6437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6437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6437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524</Words>
  <Application>Microsoft Macintosh PowerPoint</Application>
  <PresentationFormat>Diavoorstelling (16:9)</PresentationFormat>
  <Paragraphs>90</Paragraphs>
  <Slides>13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Raleway</vt:lpstr>
      <vt:lpstr>Twentieth Century</vt:lpstr>
      <vt:lpstr>Varela</vt:lpstr>
      <vt:lpstr>Arial</vt:lpstr>
      <vt:lpstr>Ragozine template</vt:lpstr>
      <vt:lpstr>FinHeartBel</vt:lpstr>
      <vt:lpstr>PowerPoint-presentatie</vt:lpstr>
      <vt:lpstr>Shocking Facts all around the world</vt:lpstr>
      <vt:lpstr>The Idea</vt:lpstr>
      <vt:lpstr>Hardware</vt:lpstr>
      <vt:lpstr>PowerPoint-presentatie</vt:lpstr>
      <vt:lpstr>FinHeartBel</vt:lpstr>
      <vt:lpstr>OUR PROCESS IS EASY </vt:lpstr>
      <vt:lpstr>AND TABLES TO COMPARE DATA</vt:lpstr>
      <vt:lpstr>OUR PROCESS IS EASY</vt:lpstr>
      <vt:lpstr>LET’S REVIEW SOME CONCEPTS</vt:lpstr>
      <vt:lpstr>THANKS!</vt:lpstr>
      <vt:lpstr>PowerPoint-presentatie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Aertgeerts Nathan [student]</cp:lastModifiedBy>
  <cp:revision>32</cp:revision>
  <dcterms:modified xsi:type="dcterms:W3CDTF">2017-05-22T13:59:09Z</dcterms:modified>
</cp:coreProperties>
</file>